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0.png" ContentType="image/png"/>
  <Override PartName="/ppt/media/image9.png" ContentType="image/png"/>
  <Override PartName="/ppt/media/image7.png" ContentType="image/png"/>
  <Override PartName="/ppt/media/image2.gif" ContentType="image/gif"/>
  <Override PartName="/ppt/media/image1.png" ContentType="image/png"/>
  <Override PartName="/ppt/media/image4.png" ContentType="image/png"/>
  <Override PartName="/ppt/media/image8.png" ContentType="image/png"/>
  <Override PartName="/ppt/media/image5.gif" ContentType="image/gif"/>
  <Override PartName="/ppt/media/image3.gif" ContentType="image/gif"/>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8"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2"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3"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6"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7"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8"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9"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40"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457200" y="1600200"/>
            <a:ext cx="8229240" cy="45255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2"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7"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8"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2"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6"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9"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3"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4"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7"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8"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9"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80"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81"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6"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7"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5"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noAutofit/>
          </a:bodyPr>
          <a:p>
            <a:pPr algn="ctr">
              <a:lnSpc>
                <a:spcPct val="100000"/>
              </a:lnSpc>
            </a:pPr>
            <a:r>
              <a:rPr b="0" lang="en-US" sz="4400" spc="-1" strike="noStrike">
                <a:solidFill>
                  <a:srgbClr val="558ed5"/>
                </a:solidFill>
                <a:latin typeface="Calibri"/>
              </a:rPr>
              <a:t>Click to edit Master title style</a:t>
            </a:r>
            <a:endParaRPr b="0" lang="en-US" sz="4400" spc="-1" strike="noStrike">
              <a:solidFill>
                <a:srgbClr val="000000"/>
              </a:solidFill>
              <a:latin typeface="Calibri"/>
            </a:endParaRPr>
          </a:p>
        </p:txBody>
      </p:sp>
      <p:sp>
        <p:nvSpPr>
          <p:cNvPr id="1" name="PlaceHolder 2"/>
          <p:cNvSpPr>
            <a:spLocks noGrp="1"/>
          </p:cNvSpPr>
          <p:nvPr>
            <p:ph type="dt"/>
          </p:nvPr>
        </p:nvSpPr>
        <p:spPr>
          <a:xfrm>
            <a:off x="457200" y="6356520"/>
            <a:ext cx="2133360" cy="364680"/>
          </a:xfrm>
          <a:prstGeom prst="rect">
            <a:avLst/>
          </a:prstGeom>
        </p:spPr>
        <p:txBody>
          <a:bodyPr anchor="ctr">
            <a:noAutofit/>
          </a:bodyPr>
          <a:p>
            <a:pPr>
              <a:lnSpc>
                <a:spcPct val="100000"/>
              </a:lnSpc>
            </a:pPr>
            <a:fld id="{D23319DA-3B0E-4941-8117-FCEC15F958FB}" type="datetime">
              <a:rPr b="0" lang="en-US" sz="1200" spc="-1" strike="noStrike">
                <a:solidFill>
                  <a:srgbClr val="8b8b8b"/>
                </a:solidFill>
                <a:latin typeface="Calibri"/>
              </a:rPr>
              <a:t>8/20/19</a:t>
            </a:fld>
            <a:endParaRPr b="0" lang="en-US" sz="1200" spc="-1" strike="noStrike">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noAutofit/>
          </a:bodyPr>
          <a:p>
            <a:pPr algn="r">
              <a:lnSpc>
                <a:spcPct val="100000"/>
              </a:lnSpc>
            </a:pPr>
            <a:fld id="{94EE0BCD-4D1A-4CD8-9EE0-71A22CF6319B}"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noAutofit/>
          </a:bodyPr>
          <a:p>
            <a:pPr algn="ctr">
              <a:lnSpc>
                <a:spcPct val="100000"/>
              </a:lnSpc>
            </a:pPr>
            <a:r>
              <a:rPr b="0" lang="en-US" sz="4400" spc="-1" strike="noStrike">
                <a:solidFill>
                  <a:srgbClr val="558ed5"/>
                </a:solidFill>
                <a:latin typeface="Calibri"/>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457200" y="1600200"/>
            <a:ext cx="8229240" cy="4525560"/>
          </a:xfrm>
          <a:prstGeom prst="rect">
            <a:avLst/>
          </a:prstGeom>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24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24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3" name="PlaceHolder 3"/>
          <p:cNvSpPr>
            <a:spLocks noGrp="1"/>
          </p:cNvSpPr>
          <p:nvPr>
            <p:ph type="dt"/>
          </p:nvPr>
        </p:nvSpPr>
        <p:spPr>
          <a:xfrm>
            <a:off x="457200" y="6356520"/>
            <a:ext cx="2133360" cy="364680"/>
          </a:xfrm>
          <a:prstGeom prst="rect">
            <a:avLst/>
          </a:prstGeom>
        </p:spPr>
        <p:txBody>
          <a:bodyPr anchor="ctr">
            <a:noAutofit/>
          </a:bodyPr>
          <a:p>
            <a:pPr>
              <a:lnSpc>
                <a:spcPct val="100000"/>
              </a:lnSpc>
            </a:pPr>
            <a:fld id="{5F4160C8-BCE8-4ED5-9F96-A2F2C8B3840C}" type="datetime">
              <a:rPr b="0" lang="en-US" sz="1200" spc="-1" strike="noStrike">
                <a:solidFill>
                  <a:srgbClr val="8b8b8b"/>
                </a:solidFill>
                <a:latin typeface="Calibri"/>
              </a:rPr>
              <a:t>8/20/19</a:t>
            </a:fld>
            <a:endParaRPr b="0" lang="en-US" sz="1200" spc="-1" strike="noStrike">
              <a:latin typeface="Times New Roman"/>
            </a:endParaRPr>
          </a:p>
        </p:txBody>
      </p:sp>
      <p:sp>
        <p:nvSpPr>
          <p:cNvPr id="44" name="PlaceHolder 4"/>
          <p:cNvSpPr>
            <a:spLocks noGrp="1"/>
          </p:cNvSpPr>
          <p:nvPr>
            <p:ph type="ftr"/>
          </p:nvPr>
        </p:nvSpPr>
        <p:spPr>
          <a:xfrm>
            <a:off x="3124080" y="6356520"/>
            <a:ext cx="289512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6553080" y="6356520"/>
            <a:ext cx="2133360" cy="364680"/>
          </a:xfrm>
          <a:prstGeom prst="rect">
            <a:avLst/>
          </a:prstGeom>
        </p:spPr>
        <p:txBody>
          <a:bodyPr anchor="ctr">
            <a:noAutofit/>
          </a:bodyPr>
          <a:p>
            <a:pPr algn="r">
              <a:lnSpc>
                <a:spcPct val="100000"/>
              </a:lnSpc>
            </a:pPr>
            <a:fld id="{E964763B-F090-4A7A-B46C-B54F6C878630}"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gif"/><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gif"/><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gif"/><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685800" y="2130480"/>
            <a:ext cx="7772040" cy="1469520"/>
          </a:xfrm>
          <a:prstGeom prst="rect">
            <a:avLst/>
          </a:prstGeom>
          <a:noFill/>
          <a:ln>
            <a:noFill/>
          </a:ln>
        </p:spPr>
        <p:txBody>
          <a:bodyPr anchor="ctr">
            <a:noAutofit/>
          </a:bodyPr>
          <a:p>
            <a:pPr algn="ctr">
              <a:lnSpc>
                <a:spcPct val="100000"/>
              </a:lnSpc>
            </a:pPr>
            <a:r>
              <a:rPr b="0" lang="en-US" sz="4400" spc="-1" strike="noStrike">
                <a:solidFill>
                  <a:srgbClr val="558ed5"/>
                </a:solidFill>
                <a:latin typeface="Arial Black"/>
              </a:rPr>
              <a:t>Convolutional Neural Network (CNN)</a:t>
            </a:r>
            <a:endParaRPr b="0" lang="en-US" sz="4400" spc="-1" strike="noStrike">
              <a:solidFill>
                <a:srgbClr val="000000"/>
              </a:solidFill>
              <a:latin typeface="Calibri"/>
            </a:endParaRPr>
          </a:p>
        </p:txBody>
      </p:sp>
      <p:sp>
        <p:nvSpPr>
          <p:cNvPr id="83" name="TextShape 2"/>
          <p:cNvSpPr txBox="1"/>
          <p:nvPr/>
        </p:nvSpPr>
        <p:spPr>
          <a:xfrm>
            <a:off x="1371600" y="3886200"/>
            <a:ext cx="6400440" cy="1752120"/>
          </a:xfrm>
          <a:prstGeom prst="rect">
            <a:avLst/>
          </a:prstGeom>
          <a:noFill/>
          <a:ln>
            <a:noFill/>
          </a:ln>
        </p:spPr>
        <p:txBody>
          <a:bodyPr>
            <a:noAutofit/>
          </a:bodyPr>
          <a:p>
            <a:pPr algn="ctr">
              <a:lnSpc>
                <a:spcPct val="100000"/>
              </a:lnSpc>
              <a:spcBef>
                <a:spcPts val="641"/>
              </a:spcBef>
            </a:pPr>
            <a:r>
              <a:rPr b="0" lang="en-US" sz="3200" spc="-1" strike="noStrike">
                <a:solidFill>
                  <a:srgbClr val="8b8b8b"/>
                </a:solidFill>
                <a:latin typeface="Calibri"/>
              </a:rPr>
              <a:t>Dr. Noman Islam</a:t>
            </a: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03" name="TextShape 2"/>
          <p:cNvSpPr txBox="1"/>
          <p:nvPr/>
        </p:nvSpPr>
        <p:spPr>
          <a:xfrm>
            <a:off x="457200" y="1600200"/>
            <a:ext cx="8229240" cy="4525560"/>
          </a:xfrm>
          <a:prstGeom prst="rect">
            <a:avLst/>
          </a:prstGeom>
          <a:noFill/>
          <a:ln>
            <a:noFill/>
          </a:ln>
        </p:spPr>
        <p:txBody>
          <a:bodyPr>
            <a:normAutofit fontScale="75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CNN terminology, the 3×3 matrix is called a ‘filter‘ or ‘kernel’ or ‘feature detector’ and the matrix formed by sliding the filter over the image and computing the dot product is called the ‘Convolved Feature’ or ‘Activation Map’ or the ‘Feature Map‘.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It is important to note that filters acts as feature detectors from the original input image.</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05"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We can perform operations such as Edge Detection, Sharpen and Blur just by changing the numeric values of our filter matrix before the convolution operation</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This means that different filters can detect different features from an image, for example edges, curves etc</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07" name="TextShape 2"/>
          <p:cNvSpPr txBox="1"/>
          <p:nvPr/>
        </p:nvSpPr>
        <p:spPr>
          <a:xfrm>
            <a:off x="457200" y="1600200"/>
            <a:ext cx="8229240" cy="4525560"/>
          </a:xfrm>
          <a:prstGeom prst="rect">
            <a:avLst/>
          </a:prstGeom>
          <a:noFill/>
          <a:ln>
            <a:noFill/>
          </a:ln>
        </p:spPr>
        <p:txBody>
          <a:bodyPr>
            <a:noAutofit/>
          </a:bodyPr>
          <a:p>
            <a:endParaRPr b="0" lang="en-US" sz="3200" spc="-1" strike="noStrike">
              <a:solidFill>
                <a:srgbClr val="000000"/>
              </a:solidFill>
              <a:latin typeface="Calibri"/>
            </a:endParaRPr>
          </a:p>
        </p:txBody>
      </p:sp>
      <p:pic>
        <p:nvPicPr>
          <p:cNvPr id="108" name="Picture 2" descr=""/>
          <p:cNvPicPr/>
          <p:nvPr/>
        </p:nvPicPr>
        <p:blipFill>
          <a:blip r:embed="rId1"/>
          <a:stretch/>
        </p:blipFill>
        <p:spPr>
          <a:xfrm>
            <a:off x="0" y="0"/>
            <a:ext cx="9143640" cy="6886440"/>
          </a:xfrm>
          <a:prstGeom prst="rect">
            <a:avLst/>
          </a:prstGeom>
          <a:ln w="9360">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pic>
        <p:nvPicPr>
          <p:cNvPr id="110" name="Content Placeholder 3" descr=""/>
          <p:cNvPicPr/>
          <p:nvPr/>
        </p:nvPicPr>
        <p:blipFill>
          <a:blip r:embed="rId1"/>
          <a:stretch/>
        </p:blipFill>
        <p:spPr>
          <a:xfrm>
            <a:off x="0" y="0"/>
            <a:ext cx="9143640" cy="6857640"/>
          </a:xfrm>
          <a:prstGeom prst="rect">
            <a:avLst/>
          </a:prstGeom>
          <a:ln>
            <a:noFill/>
          </a:ln>
        </p:spPr>
      </p:pic>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12" name="TextShape 2"/>
          <p:cNvSpPr txBox="1"/>
          <p:nvPr/>
        </p:nvSpPr>
        <p:spPr>
          <a:xfrm>
            <a:off x="457200" y="1600200"/>
            <a:ext cx="8229240" cy="4525560"/>
          </a:xfrm>
          <a:prstGeom prst="rect">
            <a:avLst/>
          </a:prstGeom>
          <a:noFill/>
          <a:ln>
            <a:noFill/>
          </a:ln>
        </p:spPr>
        <p:txBody>
          <a:bodyPr>
            <a:normAutofit fontScale="63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practice, a CNN learns the values of these filters on its own during the training process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size of the Feature Map (Convolved Feature) is controlled by three parameters: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alibri"/>
              </a:rPr>
              <a:t>Depth:</a:t>
            </a:r>
            <a:r>
              <a:rPr b="0" lang="en-US" sz="2800" spc="-1" strike="noStrike">
                <a:solidFill>
                  <a:srgbClr val="000000"/>
                </a:solidFill>
                <a:latin typeface="Calibri"/>
              </a:rPr>
              <a:t> Depth corresponds to the number of filters we use for the convolution operation.</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alibri"/>
              </a:rPr>
              <a:t>Stride:</a:t>
            </a:r>
            <a:r>
              <a:rPr b="0" lang="en-US" sz="2800" spc="-1" strike="noStrike">
                <a:solidFill>
                  <a:srgbClr val="000000"/>
                </a:solidFill>
                <a:latin typeface="Calibri"/>
              </a:rPr>
              <a:t> Stride is the number of pixels by which we slide our filter matrix over the input matrix. When the stride is 1 then we move the filters one pixel at a time</a:t>
            </a:r>
            <a:endParaRPr b="0" lang="en-US" sz="2800" spc="-1" strike="noStrike">
              <a:solidFill>
                <a:srgbClr val="000000"/>
              </a:solidFill>
              <a:latin typeface="Calibri"/>
            </a:endParaRPr>
          </a:p>
          <a:p>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14" name="TextShape 2"/>
          <p:cNvSpPr txBox="1"/>
          <p:nvPr/>
        </p:nvSpPr>
        <p:spPr>
          <a:xfrm>
            <a:off x="457200" y="1600200"/>
            <a:ext cx="8229240" cy="4525560"/>
          </a:xfrm>
          <a:prstGeom prst="rect">
            <a:avLst/>
          </a:prstGeom>
          <a:noFill/>
          <a:ln>
            <a:noFill/>
          </a:ln>
        </p:spPr>
        <p:txBody>
          <a:bodyPr>
            <a:noAutofit/>
          </a:bodyPr>
          <a:p>
            <a:pPr lvl="1" marL="743040" indent="-285480">
              <a:lnSpc>
                <a:spcPct val="100000"/>
              </a:lnSpc>
              <a:spcBef>
                <a:spcPts val="561"/>
              </a:spcBef>
              <a:buClr>
                <a:srgbClr val="000000"/>
              </a:buClr>
              <a:buFont typeface="Arial"/>
              <a:buChar char="–"/>
            </a:pPr>
            <a:r>
              <a:rPr b="1" lang="en-US" sz="2800" spc="-1" strike="noStrike">
                <a:solidFill>
                  <a:srgbClr val="000000"/>
                </a:solidFill>
                <a:latin typeface="Calibri"/>
              </a:rPr>
              <a:t>Zero-padding:</a:t>
            </a:r>
            <a:r>
              <a:rPr b="0" lang="en-US" sz="2800" spc="-1" strike="noStrike">
                <a:solidFill>
                  <a:srgbClr val="000000"/>
                </a:solidFill>
                <a:latin typeface="Calibri"/>
              </a:rPr>
              <a:t> Sometimes, it is convenient to pad the input matrix with zeros around the border, so that we can apply the filter to bordering elements of our input image matrix. A nice feature of zero padding is that it allows us to control the size of the feature maps. Adding zero-padding is also called wide convolution, and not using zero-padding would be a narrow convolution.</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ReLu</a:t>
            </a:r>
            <a:endParaRPr b="0" lang="en-US" sz="4400" spc="-1" strike="noStrike">
              <a:solidFill>
                <a:srgbClr val="000000"/>
              </a:solidFill>
              <a:latin typeface="Calibri"/>
            </a:endParaRPr>
          </a:p>
        </p:txBody>
      </p:sp>
      <p:sp>
        <p:nvSpPr>
          <p:cNvPr id="116"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An additional operation called ReLU has been used after every Convolution operation</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ReLU is an element wise operation (applied per pixel) and replaces all negative pixel values in the feature map by zero. The purpose of ReLU is to introduce non-linearity in our ConvNet</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18" name="TextShape 2"/>
          <p:cNvSpPr txBox="1"/>
          <p:nvPr/>
        </p:nvSpPr>
        <p:spPr>
          <a:xfrm>
            <a:off x="457200" y="1600200"/>
            <a:ext cx="8229240" cy="4525560"/>
          </a:xfrm>
          <a:prstGeom prst="rect">
            <a:avLst/>
          </a:prstGeom>
          <a:noFill/>
          <a:ln>
            <a:noFill/>
          </a:ln>
        </p:spPr>
        <p:txBody>
          <a:bodyPr>
            <a:noAutofit/>
          </a:bodyPr>
          <a:p>
            <a:endParaRPr b="0" lang="en-US" sz="3200" spc="-1" strike="noStrike">
              <a:solidFill>
                <a:srgbClr val="000000"/>
              </a:solidFill>
              <a:latin typeface="Calibri"/>
            </a:endParaRPr>
          </a:p>
        </p:txBody>
      </p:sp>
      <p:pic>
        <p:nvPicPr>
          <p:cNvPr id="119" name="Picture 2" descr=""/>
          <p:cNvPicPr/>
          <p:nvPr/>
        </p:nvPicPr>
        <p:blipFill>
          <a:blip r:embed="rId1"/>
          <a:stretch/>
        </p:blipFill>
        <p:spPr>
          <a:xfrm>
            <a:off x="55800" y="1600200"/>
            <a:ext cx="9011520" cy="4800240"/>
          </a:xfrm>
          <a:prstGeom prst="rect">
            <a:avLst/>
          </a:prstGeom>
          <a:ln w="9360">
            <a:noFill/>
          </a:ln>
        </p:spPr>
      </p:pic>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21" name="TextShape 2"/>
          <p:cNvSpPr txBox="1"/>
          <p:nvPr/>
        </p:nvSpPr>
        <p:spPr>
          <a:xfrm>
            <a:off x="457200" y="1600200"/>
            <a:ext cx="8229240" cy="4525560"/>
          </a:xfrm>
          <a:prstGeom prst="rect">
            <a:avLst/>
          </a:prstGeom>
          <a:noFill/>
          <a:ln>
            <a:noFill/>
          </a:ln>
        </p:spPr>
        <p:txBody>
          <a:bodyPr>
            <a:noAutofit/>
          </a:bodyPr>
          <a:p>
            <a:endParaRPr b="0" lang="en-US" sz="3200" spc="-1" strike="noStrike">
              <a:solidFill>
                <a:srgbClr val="000000"/>
              </a:solidFill>
              <a:latin typeface="Calibri"/>
            </a:endParaRPr>
          </a:p>
        </p:txBody>
      </p:sp>
      <p:pic>
        <p:nvPicPr>
          <p:cNvPr id="122" name="Picture 2" descr=""/>
          <p:cNvPicPr/>
          <p:nvPr/>
        </p:nvPicPr>
        <p:blipFill>
          <a:blip r:embed="rId1"/>
          <a:stretch/>
        </p:blipFill>
        <p:spPr>
          <a:xfrm>
            <a:off x="0" y="1638360"/>
            <a:ext cx="9056160" cy="3390480"/>
          </a:xfrm>
          <a:prstGeom prst="rect">
            <a:avLst/>
          </a:prstGeom>
          <a:ln w="9360">
            <a:noFill/>
          </a:ln>
        </p:spPr>
      </p:pic>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Pooling Step</a:t>
            </a:r>
            <a:endParaRPr b="0" lang="en-US" sz="4400" spc="-1" strike="noStrike">
              <a:solidFill>
                <a:srgbClr val="000000"/>
              </a:solidFill>
              <a:latin typeface="Calibri"/>
            </a:endParaRPr>
          </a:p>
        </p:txBody>
      </p:sp>
      <p:sp>
        <p:nvSpPr>
          <p:cNvPr id="124"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Spatial Pooling (also called subsampling or downsampling) reduces the dimensionality of each feature map but retains the most important information.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Spatial Pooling can be of different types: Max, Average, Sum etc.</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Introduction</a:t>
            </a:r>
            <a:endParaRPr b="0" lang="en-US" sz="4400" spc="-1" strike="noStrike">
              <a:solidFill>
                <a:srgbClr val="000000"/>
              </a:solidFill>
              <a:latin typeface="Calibri"/>
            </a:endParaRPr>
          </a:p>
        </p:txBody>
      </p:sp>
      <p:sp>
        <p:nvSpPr>
          <p:cNvPr id="85" name="TextShape 2"/>
          <p:cNvSpPr txBox="1"/>
          <p:nvPr/>
        </p:nvSpPr>
        <p:spPr>
          <a:xfrm>
            <a:off x="457200" y="1600200"/>
            <a:ext cx="8229240" cy="4525560"/>
          </a:xfrm>
          <a:prstGeom prst="rect">
            <a:avLst/>
          </a:prstGeom>
          <a:noFill/>
          <a:ln>
            <a:noFill/>
          </a:ln>
        </p:spPr>
        <p:txBody>
          <a:bodyPr>
            <a:normAutofit fontScale="38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Convolutional Neural Networks (ConvNets or CNNs) are a category of Neural Networks that have proven very effective in areas such as image recognition and classification. ConvNets have been successful in identifying faces, objects and traffic signs apart from powering vision in robots and self driving cars.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Very similar to ordinary ANN</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ConvNet architectures make the explicit assumption that the inputs are images, which allows us to encode certain properties into the architecture.</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Regular Neural Nets don’t scale well to full images</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26" name="TextShape 2"/>
          <p:cNvSpPr txBox="1"/>
          <p:nvPr/>
        </p:nvSpPr>
        <p:spPr>
          <a:xfrm>
            <a:off x="457200" y="1600200"/>
            <a:ext cx="8229240" cy="4525560"/>
          </a:xfrm>
          <a:prstGeom prst="rect">
            <a:avLst/>
          </a:prstGeom>
          <a:noFill/>
          <a:ln>
            <a:noFill/>
          </a:ln>
        </p:spPr>
        <p:txBody>
          <a:bodyPr>
            <a:normAutofit fontScale="73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case of Max Pooling, we define a spatial neighborhood (for example, a 2×2 window) and take the largest element from the rectified feature map within that window.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Instead of taking the largest element we could also take the average (Average Pooling) or sum of all elements in that window.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practice, Max Pooling has been shown to work better.</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28" name="TextShape 2"/>
          <p:cNvSpPr txBox="1"/>
          <p:nvPr/>
        </p:nvSpPr>
        <p:spPr>
          <a:xfrm>
            <a:off x="457200" y="1600200"/>
            <a:ext cx="8229240" cy="4525560"/>
          </a:xfrm>
          <a:prstGeom prst="rect">
            <a:avLst/>
          </a:prstGeom>
          <a:noFill/>
          <a:ln>
            <a:noFill/>
          </a:ln>
        </p:spPr>
        <p:txBody>
          <a:bodyPr>
            <a:noAutofit/>
          </a:bodyPr>
          <a:p>
            <a:endParaRPr b="0" lang="en-US" sz="3200" spc="-1" strike="noStrike">
              <a:solidFill>
                <a:srgbClr val="000000"/>
              </a:solidFill>
              <a:latin typeface="Calibri"/>
            </a:endParaRPr>
          </a:p>
        </p:txBody>
      </p:sp>
      <p:pic>
        <p:nvPicPr>
          <p:cNvPr id="129" name="Picture 2" descr=""/>
          <p:cNvPicPr/>
          <p:nvPr/>
        </p:nvPicPr>
        <p:blipFill>
          <a:blip r:embed="rId1"/>
          <a:stretch/>
        </p:blipFill>
        <p:spPr>
          <a:xfrm>
            <a:off x="548280" y="0"/>
            <a:ext cx="7985160" cy="6805080"/>
          </a:xfrm>
          <a:prstGeom prst="rect">
            <a:avLst/>
          </a:prstGeom>
          <a:ln w="9360">
            <a:noFill/>
          </a:ln>
        </p:spPr>
      </p:pic>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31" name="TextShape 2"/>
          <p:cNvSpPr txBox="1"/>
          <p:nvPr/>
        </p:nvSpPr>
        <p:spPr>
          <a:xfrm>
            <a:off x="457200" y="1600200"/>
            <a:ext cx="8229240" cy="4525560"/>
          </a:xfrm>
          <a:prstGeom prst="rect">
            <a:avLst/>
          </a:prstGeom>
          <a:noFill/>
          <a:ln>
            <a:noFill/>
          </a:ln>
        </p:spPr>
        <p:txBody>
          <a:bodyPr>
            <a:noAutofit/>
          </a:bodyPr>
          <a:p>
            <a:endParaRPr b="0" lang="en-US" sz="3200" spc="-1" strike="noStrike">
              <a:solidFill>
                <a:srgbClr val="000000"/>
              </a:solidFill>
              <a:latin typeface="Calibri"/>
            </a:endParaRPr>
          </a:p>
        </p:txBody>
      </p:sp>
      <p:pic>
        <p:nvPicPr>
          <p:cNvPr id="132" name="Picture 2" descr=""/>
          <p:cNvPicPr/>
          <p:nvPr/>
        </p:nvPicPr>
        <p:blipFill>
          <a:blip r:embed="rId1"/>
          <a:stretch/>
        </p:blipFill>
        <p:spPr>
          <a:xfrm>
            <a:off x="0" y="1071720"/>
            <a:ext cx="9143640" cy="4719240"/>
          </a:xfrm>
          <a:prstGeom prst="rect">
            <a:avLst/>
          </a:prstGeom>
          <a:ln w="9360">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Effect of Pooling</a:t>
            </a:r>
            <a:endParaRPr b="0" lang="en-US" sz="4400" spc="-1" strike="noStrike">
              <a:solidFill>
                <a:srgbClr val="000000"/>
              </a:solidFill>
              <a:latin typeface="Calibri"/>
            </a:endParaRPr>
          </a:p>
        </p:txBody>
      </p:sp>
      <p:sp>
        <p:nvSpPr>
          <p:cNvPr id="134" name="TextShape 2"/>
          <p:cNvSpPr txBox="1"/>
          <p:nvPr/>
        </p:nvSpPr>
        <p:spPr>
          <a:xfrm>
            <a:off x="457200" y="1600200"/>
            <a:ext cx="8229240" cy="4525560"/>
          </a:xfrm>
          <a:prstGeom prst="rect">
            <a:avLst/>
          </a:prstGeom>
          <a:noFill/>
          <a:ln>
            <a:noFill/>
          </a:ln>
        </p:spPr>
        <p:txBody>
          <a:bodyPr>
            <a:normAutofit fontScale="32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Makes the input representations (feature dimension) smaller and more manageable</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Reduces the number of parameters and computations in the network, therefore, controlling overfitting</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Makes the network invariant to small transformations, distortions and translations in the input image (a small distortion in input will not change the output of Pooling – since we take the maximum / average value in a local neighborhood).</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Helps us arrive at an almost scale invariant representation of our image (the exact term is “equivariant”). This is very powerful since we can detect objects in an image no matter where they are located</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36" name="TextShape 2"/>
          <p:cNvSpPr txBox="1"/>
          <p:nvPr/>
        </p:nvSpPr>
        <p:spPr>
          <a:xfrm>
            <a:off x="457200" y="1600200"/>
            <a:ext cx="8229240" cy="4525560"/>
          </a:xfrm>
          <a:prstGeom prst="rect">
            <a:avLst/>
          </a:prstGeom>
          <a:noFill/>
          <a:ln>
            <a:noFill/>
          </a:ln>
        </p:spPr>
        <p:txBody>
          <a:bodyPr>
            <a:normAutofit fontScale="42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So far we have seen how Convolution, ReLU and Pooling work.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It is important to understand that these layers are the basic building blocks of any CNN.</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We have two sets of Convolution, ReLU &amp; Pooling layers – the 2nd Convolution layer performs convolution on the output of the first Pooling Layer using six filters to produce a total of six feature maps.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ReLU is then applied individually on all of these six feature maps. We then perform Max Pooling operation separately on each of the six rectified feature maps.</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38"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Together these layers extract the useful features from the images, introduce non-linearity in our network and reduce feature dimension while aiming to make the features somewhat equivariant to scale and translation</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Fully Connected Layer</a:t>
            </a:r>
            <a:endParaRPr b="0" lang="en-US" sz="4400" spc="-1" strike="noStrike">
              <a:solidFill>
                <a:srgbClr val="000000"/>
              </a:solidFill>
              <a:latin typeface="Calibri"/>
            </a:endParaRPr>
          </a:p>
        </p:txBody>
      </p:sp>
      <p:sp>
        <p:nvSpPr>
          <p:cNvPr id="140"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Fully Connected layer is a traditional Multi Layer Perceptron that uses a softmax activation function in the output layer (other classifiers like SVM can also be used, but will stick to softmax in this post).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term “Fully Connected” implies that every neuron in the previous layer is connected to every neuron on the next layer. </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42"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output from the convolutional and pooling layers represent high-level features of the input image.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purpose of the Fully Connected layer is to use these features for classifying the input image into various classes based on the training dataset.</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44"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Apart from classification, adding a fully-connected layer is also a (usually) cheap way of learning non-linear combinations of these features.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Most of the features from convolutional and pooling layers may be good for the classification task, but combinations of those features might be even better</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46" name="TextShape 2"/>
          <p:cNvSpPr txBox="1"/>
          <p:nvPr/>
        </p:nvSpPr>
        <p:spPr>
          <a:xfrm>
            <a:off x="457200" y="1600200"/>
            <a:ext cx="8229240" cy="4525560"/>
          </a:xfrm>
          <a:prstGeom prst="rect">
            <a:avLst/>
          </a:prstGeom>
          <a:noFill/>
          <a:ln>
            <a:noFill/>
          </a:ln>
        </p:spPr>
        <p:txBody>
          <a:bodyPr>
            <a:normAutofit fontScale="73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sum of output probabilities from the Fully Connected Layer is 1</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This is ensured by using the Softmax as the activation function in the output layer of the Fully Connected Layer.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Softmax function takes a vector of arbitrary real-valued scores and squashes it to a vector of values between zero and one that sum to one.</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87" name="TextShape 2"/>
          <p:cNvSpPr txBox="1"/>
          <p:nvPr/>
        </p:nvSpPr>
        <p:spPr>
          <a:xfrm>
            <a:off x="457200" y="1600200"/>
            <a:ext cx="8229240" cy="4525560"/>
          </a:xfrm>
          <a:prstGeom prst="rect">
            <a:avLst/>
          </a:prstGeom>
          <a:noFill/>
          <a:ln>
            <a:noFill/>
          </a:ln>
        </p:spPr>
        <p:txBody>
          <a:bodyPr>
            <a:normAutofit fontScale="65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For example, an image of more respectable size, e.g. 200x200x3, would lead to neurons that have 200*200*3 = 120,000 weights.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Moreover, we would almost certainly want to have several such neurons, so the parameters would add up quickly!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Clearly, this full connectivity is wasteful and the huge number of parameters would quickly lead to overfitting</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Training the CNN</a:t>
            </a:r>
            <a:endParaRPr b="0" lang="en-US" sz="4400" spc="-1" strike="noStrike">
              <a:solidFill>
                <a:srgbClr val="000000"/>
              </a:solidFill>
              <a:latin typeface="Calibri"/>
            </a:endParaRPr>
          </a:p>
        </p:txBody>
      </p:sp>
      <p:sp>
        <p:nvSpPr>
          <p:cNvPr id="148" name="TextShape 2"/>
          <p:cNvSpPr txBox="1"/>
          <p:nvPr/>
        </p:nvSpPr>
        <p:spPr>
          <a:xfrm>
            <a:off x="457200" y="1600200"/>
            <a:ext cx="8229240" cy="4525560"/>
          </a:xfrm>
          <a:prstGeom prst="rect">
            <a:avLst/>
          </a:prstGeom>
          <a:noFill/>
          <a:ln>
            <a:noFill/>
          </a:ln>
        </p:spPr>
        <p:txBody>
          <a:bodyPr>
            <a:noAutofit/>
          </a:bodyPr>
          <a:p>
            <a:endParaRPr b="0" lang="en-US" sz="3200" spc="-1" strike="noStrike">
              <a:solidFill>
                <a:srgbClr val="000000"/>
              </a:solidFill>
              <a:latin typeface="Calibri"/>
            </a:endParaRPr>
          </a:p>
        </p:txBody>
      </p:sp>
      <p:pic>
        <p:nvPicPr>
          <p:cNvPr id="149" name="Picture 2" descr=""/>
          <p:cNvPicPr/>
          <p:nvPr/>
        </p:nvPicPr>
        <p:blipFill>
          <a:blip r:embed="rId1"/>
          <a:stretch/>
        </p:blipFill>
        <p:spPr>
          <a:xfrm>
            <a:off x="165600" y="2176560"/>
            <a:ext cx="8978040" cy="3157200"/>
          </a:xfrm>
          <a:prstGeom prst="rect">
            <a:avLst/>
          </a:prstGeom>
          <a:ln w="936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51" name="TextShape 2"/>
          <p:cNvSpPr txBox="1"/>
          <p:nvPr/>
        </p:nvSpPr>
        <p:spPr>
          <a:xfrm>
            <a:off x="457200" y="1600200"/>
            <a:ext cx="8229240" cy="4525560"/>
          </a:xfrm>
          <a:prstGeom prst="rect">
            <a:avLst/>
          </a:prstGeom>
          <a:noFill/>
          <a:ln>
            <a:noFill/>
          </a:ln>
        </p:spPr>
        <p:txBody>
          <a:bodyPr>
            <a:normAutofit fontScale="75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Step1: We initialize all filters and parameters / weights with random values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Step2: The network takes a training image as input, goes through the forward propagation step (convolution, ReLU and pooling operations along with forward propagation in the Fully Connected layer) and finds the output probabilities for each class. </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53" name="TextShape 2"/>
          <p:cNvSpPr txBox="1"/>
          <p:nvPr/>
        </p:nvSpPr>
        <p:spPr>
          <a:xfrm>
            <a:off x="457200" y="1600200"/>
            <a:ext cx="8229240" cy="4525560"/>
          </a:xfrm>
          <a:prstGeom prst="rect">
            <a:avLst/>
          </a:prstGeom>
          <a:noFill/>
          <a:ln>
            <a:noFill/>
          </a:ln>
        </p:spPr>
        <p:txBody>
          <a:bodyPr>
            <a:normAutofit fontScale="76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Lets say the output probabilities for the boat image above are [0.2, 0.4, 0.1, 0.3]. Since weights are randomly assigned for the first training example, output probabilities are also random.</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Step3: Calculate the total error at the output layer (summation over all 4 classes)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Total Error = ∑  ½ (target probability – output probability) ²</a:t>
            </a:r>
            <a:endParaRPr b="0" lang="en-US" sz="2800" spc="-1" strike="noStrike">
              <a:solidFill>
                <a:srgbClr val="000000"/>
              </a:solidFill>
              <a:latin typeface="Calibri"/>
            </a:endParaRPr>
          </a:p>
          <a:p>
            <a:pPr>
              <a:lnSpc>
                <a:spcPct val="100000"/>
              </a:lnSpc>
              <a:spcBef>
                <a:spcPts val="64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55" name="TextShape 2"/>
          <p:cNvSpPr txBox="1"/>
          <p:nvPr/>
        </p:nvSpPr>
        <p:spPr>
          <a:xfrm>
            <a:off x="457200" y="1600200"/>
            <a:ext cx="8229240" cy="4525560"/>
          </a:xfrm>
          <a:prstGeom prst="rect">
            <a:avLst/>
          </a:prstGeom>
          <a:noFill/>
          <a:ln>
            <a:noFill/>
          </a:ln>
        </p:spPr>
        <p:txBody>
          <a:bodyPr>
            <a:normAutofit fontScale="36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Step4: Use Backpropagation to calculate the gradients of the error with respect to all weights in the network and use gradient descent to update all filter values / weights and parameter values to minimize the output error. The weights are adjusted in proportion to their contribution to the total error. When the same image is input again, output probabilities might now be [0.1, 0.1, 0.7, 0.1], which is closer to the target vector [0, 0, 1, 0]. This means that the network has learnt to classify this particular image correctly by adjusting its weights / filters such that the output error is reduced.</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57"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Parameters like number of filters, filter sizes, architecture of the network etc. have all been fixed before Step 1 and do not change during training process – only the values of the filter matrix and connection weights get updated.</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Step5: Repeat steps 2-4 with all images in the training set.</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59" name="TextShape 2"/>
          <p:cNvSpPr txBox="1"/>
          <p:nvPr/>
        </p:nvSpPr>
        <p:spPr>
          <a:xfrm>
            <a:off x="457200" y="1600200"/>
            <a:ext cx="8229240" cy="4525560"/>
          </a:xfrm>
          <a:prstGeom prst="rect">
            <a:avLst/>
          </a:prstGeom>
          <a:noFill/>
          <a:ln>
            <a:noFill/>
          </a:ln>
        </p:spPr>
        <p:txBody>
          <a:bodyPr>
            <a:normAutofit fontScale="57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When a new (unseen) image is input into the ConvNet, the network would go through the forward propagation step and output a probability for each class (for a new image, the output probabilities are calculated using the weights which have been optimized to correctly classify all the previous training examples).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If our training set is large enough, the network will (hopefully) generalize well to new images and classify them into correct categories.</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61"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 </a:t>
            </a:r>
            <a:r>
              <a:rPr b="0" lang="en-US" sz="3200" spc="-1" strike="noStrike">
                <a:solidFill>
                  <a:srgbClr val="000000"/>
                </a:solidFill>
                <a:latin typeface="Calibri"/>
              </a:rPr>
              <a:t>Please note however, that these operations can be repeated any number of times in a single ConvNet.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fact, some of the best performing ConvNets today have tens of Convolution and Pooling layers!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Also, it is not necessary to have a Pooling layer after every Convolutional Layer.</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Visualizing CNN</a:t>
            </a:r>
            <a:endParaRPr b="0" lang="en-US" sz="4400" spc="-1" strike="noStrike">
              <a:solidFill>
                <a:srgbClr val="000000"/>
              </a:solidFill>
              <a:latin typeface="Calibri"/>
            </a:endParaRPr>
          </a:p>
        </p:txBody>
      </p:sp>
      <p:sp>
        <p:nvSpPr>
          <p:cNvPr id="163" name="TextShape 2"/>
          <p:cNvSpPr txBox="1"/>
          <p:nvPr/>
        </p:nvSpPr>
        <p:spPr>
          <a:xfrm>
            <a:off x="457200" y="1600200"/>
            <a:ext cx="8229240" cy="4525560"/>
          </a:xfrm>
          <a:prstGeom prst="rect">
            <a:avLst/>
          </a:prstGeom>
          <a:noFill/>
          <a:ln>
            <a:noFill/>
          </a:ln>
        </p:spPr>
        <p:txBody>
          <a:bodyPr>
            <a:normAutofit fontScale="66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general, the more convolution steps we have, the more complicated features our network will be able to learn to recognize.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 </a:t>
            </a:r>
            <a:r>
              <a:rPr b="0" lang="en-US" sz="3200" spc="-1" strike="noStrike">
                <a:solidFill>
                  <a:srgbClr val="000000"/>
                </a:solidFill>
                <a:latin typeface="Calibri"/>
              </a:rPr>
              <a:t>For example, in Image Classification a ConvNet may learn to detect edges from raw pixels in the first layer, then use the edges to detect simple shapes in the second layer, and then use these shapes to deter higher-level features, such as facial shapes in higher layers</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Applications of CNN</a:t>
            </a:r>
            <a:endParaRPr b="0" lang="en-US" sz="4400" spc="-1" strike="noStrike">
              <a:solidFill>
                <a:srgbClr val="000000"/>
              </a:solidFill>
              <a:latin typeface="Calibri"/>
            </a:endParaRPr>
          </a:p>
        </p:txBody>
      </p:sp>
      <p:sp>
        <p:nvSpPr>
          <p:cNvPr id="165"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Image Recognition</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Video Analysis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NLP</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Drug Discovery</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Playing Go</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ConvNets</a:t>
            </a:r>
            <a:endParaRPr b="0" lang="en-US" sz="4400" spc="-1" strike="noStrike">
              <a:solidFill>
                <a:srgbClr val="000000"/>
              </a:solidFill>
              <a:latin typeface="Calibri"/>
            </a:endParaRPr>
          </a:p>
        </p:txBody>
      </p:sp>
      <p:sp>
        <p:nvSpPr>
          <p:cNvPr id="89"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 simple ConvNet is a sequence of layers, and every layer of a ConvNet transforms one volume of activations to another through a differentiable function.</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Convolutional Layer, Pooling Layer, and Fully-Connected Layer</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LeeNet Architecture</a:t>
            </a:r>
            <a:endParaRPr b="0" lang="en-US" sz="4400" spc="-1" strike="noStrike">
              <a:solidFill>
                <a:srgbClr val="000000"/>
              </a:solidFill>
              <a:latin typeface="Calibri"/>
            </a:endParaRPr>
          </a:p>
        </p:txBody>
      </p:sp>
      <p:sp>
        <p:nvSpPr>
          <p:cNvPr id="91" name="TextShape 2"/>
          <p:cNvSpPr txBox="1"/>
          <p:nvPr/>
        </p:nvSpPr>
        <p:spPr>
          <a:xfrm>
            <a:off x="457200" y="1600200"/>
            <a:ext cx="8229240" cy="4525560"/>
          </a:xfrm>
          <a:prstGeom prst="rect">
            <a:avLst/>
          </a:prstGeom>
          <a:noFill/>
          <a:ln>
            <a:noFill/>
          </a:ln>
        </p:spPr>
        <p:txBody>
          <a:bodyPr>
            <a:noAutofit/>
          </a:bodyPr>
          <a:p>
            <a:endParaRPr b="0" lang="en-US" sz="3200" spc="-1" strike="noStrike">
              <a:solidFill>
                <a:srgbClr val="000000"/>
              </a:solidFill>
              <a:latin typeface="Calibri"/>
            </a:endParaRPr>
          </a:p>
        </p:txBody>
      </p:sp>
      <p:pic>
        <p:nvPicPr>
          <p:cNvPr id="92" name="Picture 2" descr=""/>
          <p:cNvPicPr/>
          <p:nvPr/>
        </p:nvPicPr>
        <p:blipFill>
          <a:blip r:embed="rId1"/>
          <a:stretch/>
        </p:blipFill>
        <p:spPr>
          <a:xfrm>
            <a:off x="0" y="1600200"/>
            <a:ext cx="9143640" cy="4495320"/>
          </a:xfrm>
          <a:prstGeom prst="rect">
            <a:avLst/>
          </a:prstGeom>
          <a:ln w="9360">
            <a:solidFill>
              <a:schemeClr val="tx1"/>
            </a:solidFill>
            <a:miter/>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Input Layer</a:t>
            </a:r>
            <a:endParaRPr b="0" lang="en-US" sz="4400" spc="-1" strike="noStrike">
              <a:solidFill>
                <a:srgbClr val="000000"/>
              </a:solidFill>
              <a:latin typeface="Calibri"/>
            </a:endParaRPr>
          </a:p>
        </p:txBody>
      </p:sp>
      <p:sp>
        <p:nvSpPr>
          <p:cNvPr id="94"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Calibri"/>
              </a:rPr>
              <a:t>Essentially, every image can be represented as a matrix of pixel values.</a:t>
            </a:r>
            <a:endParaRPr b="0" lang="en-US" sz="2400" spc="-1" strike="noStrike">
              <a:solidFill>
                <a:srgbClr val="000000"/>
              </a:solidFill>
              <a:latin typeface="Calibri"/>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Calibri"/>
              </a:rPr>
              <a:t>Channel is a conventional term used to refer to a certain component of an image. An image from a standard digital camera will have three channels – red, green and blue – you can imagine those as three 2d-matrices stacked over each other (one for each color), each having pixel values in the range 0 to 255.</a:t>
            </a:r>
            <a:endParaRPr b="0" lang="en-US" sz="2400" spc="-1" strike="noStrike">
              <a:solidFill>
                <a:srgbClr val="000000"/>
              </a:solidFill>
              <a:latin typeface="Calibri"/>
            </a:endParaRPr>
          </a:p>
        </p:txBody>
      </p:sp>
      <p:pic>
        <p:nvPicPr>
          <p:cNvPr id="95" name="Picture 4" descr=""/>
          <p:cNvPicPr/>
          <p:nvPr/>
        </p:nvPicPr>
        <p:blipFill>
          <a:blip r:embed="rId1"/>
          <a:stretch/>
        </p:blipFill>
        <p:spPr>
          <a:xfrm>
            <a:off x="6858000" y="4343400"/>
            <a:ext cx="1828440" cy="1828440"/>
          </a:xfrm>
          <a:prstGeom prst="rect">
            <a:avLst/>
          </a:prstGeom>
          <a:ln>
            <a:noFill/>
          </a:ln>
        </p:spPr>
      </p:pic>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97" name="TextShape 2"/>
          <p:cNvSpPr txBox="1"/>
          <p:nvPr/>
        </p:nvSpPr>
        <p:spPr>
          <a:xfrm>
            <a:off x="457200" y="1600200"/>
            <a:ext cx="8229240" cy="452556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 grayscale image, on the other hand, has just one channel.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For the purpose of this example , we will only consider grayscale images, so we will have a single 2d matrix representing an image. The value of each pixel in the matrix will range from 0 to 255 – zero indicating black and 255 indicating white.</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457200" y="274680"/>
            <a:ext cx="8229240" cy="1142640"/>
          </a:xfrm>
          <a:prstGeom prst="rect">
            <a:avLst/>
          </a:prstGeom>
          <a:noFill/>
          <a:ln>
            <a:noFill/>
          </a:ln>
        </p:spPr>
        <p:txBody>
          <a:bodyPr anchor="ctr">
            <a:noAutofit/>
          </a:bodyPr>
          <a:p>
            <a:pPr algn="ctr">
              <a:lnSpc>
                <a:spcPct val="100000"/>
              </a:lnSpc>
            </a:pPr>
            <a:r>
              <a:rPr b="0" lang="en-US" sz="4400" spc="-1" strike="noStrike">
                <a:solidFill>
                  <a:srgbClr val="558ed5"/>
                </a:solidFill>
                <a:latin typeface="Calibri"/>
              </a:rPr>
              <a:t>Convolution</a:t>
            </a:r>
            <a:endParaRPr b="0" lang="en-US" sz="4400" spc="-1" strike="noStrike">
              <a:solidFill>
                <a:srgbClr val="000000"/>
              </a:solidFill>
              <a:latin typeface="Calibri"/>
            </a:endParaRPr>
          </a:p>
        </p:txBody>
      </p:sp>
      <p:pic>
        <p:nvPicPr>
          <p:cNvPr id="99" name="Content Placeholder 4" descr=""/>
          <p:cNvPicPr/>
          <p:nvPr/>
        </p:nvPicPr>
        <p:blipFill>
          <a:blip r:embed="rId1"/>
          <a:stretch/>
        </p:blipFill>
        <p:spPr>
          <a:xfrm>
            <a:off x="0" y="1331280"/>
            <a:ext cx="9143640" cy="5562360"/>
          </a:xfrm>
          <a:prstGeom prst="rect">
            <a:avLst/>
          </a:prstGeom>
          <a:ln>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sp>
        <p:nvSpPr>
          <p:cNvPr id="101" name="TextShape 2"/>
          <p:cNvSpPr txBox="1"/>
          <p:nvPr/>
        </p:nvSpPr>
        <p:spPr>
          <a:xfrm>
            <a:off x="457200" y="1600200"/>
            <a:ext cx="8229240" cy="4525560"/>
          </a:xfrm>
          <a:prstGeom prst="rect">
            <a:avLst/>
          </a:prstGeom>
          <a:noFill/>
          <a:ln>
            <a:noFill/>
          </a:ln>
        </p:spPr>
        <p:txBody>
          <a:bodyPr>
            <a:normAutofit fontScale="32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primary purpose of Convolution in case of a ConvNet is to extract features from the input image.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Convolution preserves the spatial relationship between pixels by learning image features using small squares of input data.</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We slide the orange matrix over our original image (green) by 1 pixel (also called ‘stride’) and for every position, we compute element wise multiplication (between the two matrices) and add the multiplication outputs to get the final integer which forms a single element of the output matrix (pink).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Note that the 3×3 matrix “sees” only a part of the input image in each stride.</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TotalTime>
  <Application>LibreOffice/6.1.6.3$Linux_X86_64 LibreOffice_project/10$Build-3</Application>
  <Words>1875</Words>
  <Paragraphs>85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2017-04-09T14:27:44Z</dcterms:created>
  <dc:creator>noorul islam</dc:creator>
  <dc:description/>
  <dc:language>en-US</dc:language>
  <cp:lastModifiedBy/>
  <dcterms:modified xsi:type="dcterms:W3CDTF">2019-08-20T20:47:58Z</dcterms:modified>
  <cp:revision>46</cp:revision>
  <dc:subject/>
  <dc:title>Convolutional Neural Network (CNN)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38</vt:i4>
  </property>
</Properties>
</file>